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2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9" r:id="rId3"/>
    <p:sldId id="325" r:id="rId4"/>
    <p:sldId id="326" r:id="rId5"/>
    <p:sldId id="323" r:id="rId6"/>
    <p:sldId id="327" r:id="rId7"/>
    <p:sldId id="321" r:id="rId8"/>
    <p:sldId id="328" r:id="rId9"/>
    <p:sldId id="324" r:id="rId10"/>
    <p:sldId id="329" r:id="rId11"/>
    <p:sldId id="322" r:id="rId12"/>
    <p:sldId id="330" r:id="rId13"/>
    <p:sldId id="279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4C6511B-8BC7-4A28-8CFC-6A4C6DFDF814}">
          <p14:sldIdLst>
            <p14:sldId id="256"/>
            <p14:sldId id="319"/>
            <p14:sldId id="325"/>
            <p14:sldId id="326"/>
            <p14:sldId id="323"/>
            <p14:sldId id="327"/>
            <p14:sldId id="321"/>
            <p14:sldId id="328"/>
            <p14:sldId id="324"/>
            <p14:sldId id="329"/>
            <p14:sldId id="322"/>
            <p14:sldId id="330"/>
            <p14:sldId id="279"/>
          </p14:sldIdLst>
        </p14:section>
        <p14:section name="Oddíl bez názvu" id="{A3181E74-AF14-4D1A-B70A-72355E5CC86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99FF99"/>
    <a:srgbClr val="FF6600"/>
    <a:srgbClr val="99CCFF"/>
    <a:srgbClr val="FFCC66"/>
    <a:srgbClr val="FF6699"/>
    <a:srgbClr val="00FFCC"/>
    <a:srgbClr val="FF5050"/>
    <a:srgbClr val="996633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84FE6E-5F5A-461E-A6AC-6BB3F328A98E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20C62-9C2C-42FE-BEA6-DF640B451F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545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D6098-9125-4576-8B94-3FF46E182D2E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43B60-B9FE-4B98-A08D-96DCF5DE7E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78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43B60-B9FE-4B98-A08D-96DCF5DE7E3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61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46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5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0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6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354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27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19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04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7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694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8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F007302-579B-45CA-A6EF-E5A4C07F2E23}" type="datetimeFigureOut">
              <a:rPr lang="cs-CZ" smtClean="0"/>
              <a:t>18.05.2023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079553C-A710-4FAF-8989-683771891D8F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32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9241" y="550661"/>
            <a:ext cx="8691238" cy="1153852"/>
          </a:xfrm>
        </p:spPr>
        <p:txBody>
          <a:bodyPr>
            <a:noAutofit/>
          </a:bodyPr>
          <a:lstStyle/>
          <a:p>
            <a:pPr algn="ctr"/>
            <a:r>
              <a:rPr lang="cs-CZ" sz="4600" b="1" dirty="0">
                <a:solidFill>
                  <a:schemeClr val="accent2"/>
                </a:solidFill>
              </a:rPr>
              <a:t>Informace k novému programovému období 2021 – 2027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2960" y="4948088"/>
            <a:ext cx="7543800" cy="85725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002060"/>
                </a:solidFill>
              </a:rPr>
              <a:t>Valná hromada 29. 5. 2023</a:t>
            </a:r>
          </a:p>
          <a:p>
            <a:pPr algn="ctr"/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4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866" y="3064669"/>
            <a:ext cx="2200502" cy="95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4269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479331"/>
            <a:ext cx="8594197" cy="56114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18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Životní prostředí</a:t>
            </a:r>
            <a:endParaRPr lang="cs-CZ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USNESENÍ: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Valná hromada bere 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vědomí aktuální informace v oblasti OP Životní prostředí 2021 -2027 </a:t>
            </a: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pověřuje kancelář MAS Moravská cesta k veškerým potřebným administrativním úkonům spojeným s další přípravou a řešením programového rámce </a:t>
            </a:r>
            <a:r>
              <a:rPr lang="cs-CZ" sz="3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OPŽP</a:t>
            </a: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DC6E24-5197-4754-E4E3-7DC60F465EF1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64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863168"/>
            <a:ext cx="8594197" cy="3888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1800" b="1" dirty="0">
                <a:solidFill>
                  <a:srgbClr val="9966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Programový rámec Strategického plánu Společné zemědělské politiky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Fiche 1 – Zemědělské podnikání, zpracování a uvádění zemědělských produktů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Fiche 2 – Lesnické podnikání a hospodaření v lese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</a:rPr>
              <a:t>Fiche 3 – Nezemědělské podnikání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</a:rPr>
              <a:t>Fiche 4 – Podnikání malých a středních podniků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dirty="0">
                <a:effectLst/>
                <a:latin typeface="Arial" panose="020B0604020202020204" pitchFamily="34" charset="0"/>
              </a:rPr>
              <a:t>Fiche 5 – Základní služby a obnova obcí</a:t>
            </a:r>
            <a:endParaRPr lang="cs-CZ" dirty="0">
              <a:latin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n-NO" dirty="0">
                <a:effectLst/>
                <a:latin typeface="Arial" panose="020B0604020202020204" pitchFamily="34" charset="0"/>
              </a:rPr>
              <a:t>Fiche 6 – Neproduktivní infrastruktura v krajině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Arial" panose="020B0604020202020204" pitchFamily="34" charset="0"/>
              </a:rPr>
              <a:t>Fiche 7 – Spolupráce MAS v rámci intervence LEADER</a:t>
            </a:r>
            <a:endParaRPr lang="cs-CZ" sz="1800" b="1" dirty="0">
              <a:solidFill>
                <a:srgbClr val="996633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2400"/>
              </a:spcAft>
            </a:pPr>
            <a:endParaRPr lang="cs-CZ" sz="1800" b="1" dirty="0">
              <a:solidFill>
                <a:srgbClr val="996633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71FE0BF-4F0B-9BFB-BCD9-681D08175355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9E30F9-9C73-3A62-1383-38E41DA0D03A}"/>
              </a:ext>
            </a:extLst>
          </p:cNvPr>
          <p:cNvSpPr txBox="1"/>
          <p:nvPr/>
        </p:nvSpPr>
        <p:spPr>
          <a:xfrm>
            <a:off x="2563906" y="4999524"/>
            <a:ext cx="3596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Alokace: 18 781 600 Kč </a:t>
            </a:r>
          </a:p>
        </p:txBody>
      </p:sp>
    </p:spTree>
    <p:extLst>
      <p:ext uri="{BB962C8B-B14F-4D97-AF65-F5344CB8AC3E}">
        <p14:creationId xmlns:p14="http://schemas.microsoft.com/office/powerpoint/2010/main" val="983740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479331"/>
            <a:ext cx="8594197" cy="6363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sz="2000" b="1" dirty="0">
                <a:solidFill>
                  <a:srgbClr val="9966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Programový rámec Strategického plánu Společné zemědělské politiky</a:t>
            </a:r>
            <a:endParaRPr lang="cs-CZ" sz="20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USNESENÍ: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Valná hromada schvaluje Programový rámec Strategického plánu SZP SCLLD pro programové období 2021–2027 a pověřuje kancelář MAS Moravská cesta k veškerým potřebným administrativním úkonům spojeným s další přípravou a řešením programového rámce Strategického plánu SZP .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DC6E24-5197-4754-E4E3-7DC60F465EF1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433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045" y="52866"/>
            <a:ext cx="1468097" cy="636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1238262" y="941009"/>
            <a:ext cx="6231137" cy="220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6938" algn="l"/>
                <a:tab pos="1344613" algn="l"/>
                <a:tab pos="1795463" algn="l"/>
                <a:tab pos="2243138" algn="l"/>
                <a:tab pos="2693988" algn="l"/>
                <a:tab pos="3141663" algn="l"/>
                <a:tab pos="3592513" algn="l"/>
                <a:tab pos="4040188" algn="l"/>
                <a:tab pos="4491038" algn="l"/>
                <a:tab pos="4938713" algn="l"/>
                <a:tab pos="5389563" algn="l"/>
                <a:tab pos="5837238" algn="l"/>
                <a:tab pos="6288088" algn="l"/>
                <a:tab pos="6735763" algn="l"/>
                <a:tab pos="7186613" algn="l"/>
                <a:tab pos="7634288" algn="l"/>
                <a:tab pos="8085138" algn="l"/>
                <a:tab pos="8532813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450"/>
              </a:spcBef>
              <a:spcAft>
                <a:spcPts val="450"/>
              </a:spcAft>
            </a:pPr>
            <a:r>
              <a:rPr lang="cs-CZ" altLang="cs-CZ" sz="3000" b="1" dirty="0">
                <a:solidFill>
                  <a:srgbClr val="000000"/>
                </a:solidFill>
                <a:latin typeface="Verdana" panose="020B0604030504040204" pitchFamily="34" charset="0"/>
              </a:rPr>
              <a:t>Děkuji za pozornost</a:t>
            </a:r>
            <a:br>
              <a:rPr lang="cs-CZ" altLang="cs-CZ" sz="2100" b="1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endParaRPr lang="cs-CZ" altLang="cs-CZ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114030" y="941009"/>
            <a:ext cx="6665119" cy="2260997"/>
          </a:xfrm>
          <a:prstGeom prst="roundRect">
            <a:avLst/>
          </a:prstGeom>
          <a:noFill/>
          <a:ln w="412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631" y="3281518"/>
            <a:ext cx="1789281" cy="280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91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97658" y="147081"/>
            <a:ext cx="7593496" cy="8679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0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800" b="1" i="1" dirty="0">
              <a:solidFill>
                <a:schemeClr val="tx1"/>
              </a:solidFill>
            </a:endParaRPr>
          </a:p>
        </p:txBody>
      </p:sp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435A8CE4-9124-4DE6-AA29-497038EE24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84" y="1514726"/>
            <a:ext cx="2663270" cy="382854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450ABDB-868B-68A1-BA60-7E194B19667C}"/>
              </a:ext>
            </a:extLst>
          </p:cNvPr>
          <p:cNvSpPr txBox="1"/>
          <p:nvPr/>
        </p:nvSpPr>
        <p:spPr>
          <a:xfrm>
            <a:off x="456105" y="5407225"/>
            <a:ext cx="21062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b="1" i="1" dirty="0">
                <a:solidFill>
                  <a:schemeClr val="tx1"/>
                </a:solidFill>
              </a:rPr>
              <a:t>(</a:t>
            </a:r>
            <a:r>
              <a:rPr lang="cs-CZ" sz="1200" i="1" dirty="0">
                <a:solidFill>
                  <a:schemeClr val="tx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schválena 19. 7. 2021)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61C7EF7-9D6E-353C-EADC-59427E1BB7CF}"/>
              </a:ext>
            </a:extLst>
          </p:cNvPr>
          <p:cNvSpPr txBox="1"/>
          <p:nvPr/>
        </p:nvSpPr>
        <p:spPr>
          <a:xfrm>
            <a:off x="2920780" y="957513"/>
            <a:ext cx="5939135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cs-CZ" sz="18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novém programovém období budou </a:t>
            </a:r>
            <a:r>
              <a:rPr lang="cs-CZ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podporovány projekty v rámci těchto operačních programů: 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B0F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Zaměstnanost+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FF505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Technologie a Aplikace pro Konkurenceschopnost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6600CC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1800" b="1" dirty="0">
                <a:solidFill>
                  <a:srgbClr val="6600CC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ntegrovaný regionální operační program 2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B05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Životní prostředí 2021 – 2027</a:t>
            </a:r>
          </a:p>
          <a:p>
            <a:pPr marL="285750" indent="-28575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rgbClr val="996633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Strategický rámec Společné zemědělské politiky (nynější Program rozvoje venkova)</a:t>
            </a:r>
          </a:p>
        </p:txBody>
      </p:sp>
    </p:spTree>
    <p:extLst>
      <p:ext uri="{BB962C8B-B14F-4D97-AF65-F5344CB8AC3E}">
        <p14:creationId xmlns:p14="http://schemas.microsoft.com/office/powerpoint/2010/main" val="104446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890848"/>
            <a:ext cx="8594197" cy="4811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800" b="1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Zaměstnanost+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komunitního života a služeb na území MAS Moravská cesta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Realizace:  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1. 2023 - 31. 12. 2025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Žadatel: 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Moravská cesta, z.s.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Partneři s FP: 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Charita Šternberk a Nejste sami - mobilní hospic, </a:t>
            </a:r>
            <a:r>
              <a:rPr lang="cs-CZ" sz="1600" dirty="0" err="1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z.ú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Dotace: 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100 %  </a:t>
            </a:r>
          </a:p>
          <a:p>
            <a:pPr>
              <a:spcAft>
                <a:spcPts val="1000"/>
              </a:spcAft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Celkové způsobilé náklady: </a:t>
            </a: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10 421 040,00 Kč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1600" b="1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Přehled klíčových aktivit: </a:t>
            </a:r>
            <a:endParaRPr lang="cs-CZ" sz="1600" b="1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1 - Komunitní venkovské tábory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2 – Podpora neformálním pečujícím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3 – Materiální a hygienická pomoc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 4 – Dluhové poradenství</a:t>
            </a:r>
          </a:p>
        </p:txBody>
      </p:sp>
    </p:spTree>
    <p:extLst>
      <p:ext uri="{BB962C8B-B14F-4D97-AF65-F5344CB8AC3E}">
        <p14:creationId xmlns:p14="http://schemas.microsoft.com/office/powerpoint/2010/main" val="214406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775438"/>
            <a:ext cx="8594197" cy="3826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800" b="1" dirty="0">
                <a:solidFill>
                  <a:srgbClr val="00B0F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Zaměstnanost+</a:t>
            </a:r>
          </a:p>
          <a:p>
            <a:pPr>
              <a:spcAft>
                <a:spcPts val="600"/>
              </a:spcAft>
            </a:pPr>
            <a:endParaRPr lang="cs-CZ" sz="1800" b="1" dirty="0">
              <a:solidFill>
                <a:srgbClr val="00B0F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USNESENÍ: </a:t>
            </a:r>
          </a:p>
          <a:p>
            <a:pPr algn="ctr">
              <a:spcAft>
                <a:spcPts val="1000"/>
              </a:spcAft>
            </a:pPr>
            <a:r>
              <a:rPr lang="cs-CZ" sz="36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Valná hromada bere na vědomí informace k projektu Podpora komunitního života a služeb na území MAS Moravská cesta.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09BD10-BDD8-639B-26A3-F76FFB3F8ED6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69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97658" y="147081"/>
            <a:ext cx="7593496" cy="369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000" b="1" i="1" dirty="0">
              <a:solidFill>
                <a:schemeClr val="tx1"/>
              </a:solidFill>
            </a:endParaRPr>
          </a:p>
        </p:txBody>
      </p:sp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97658" y="516413"/>
            <a:ext cx="797214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FF5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Technologie a Aplikace pro Konkurenceschopnost</a:t>
            </a:r>
          </a:p>
          <a:p>
            <a:pPr algn="ctr">
              <a:spcBef>
                <a:spcPts val="1200"/>
              </a:spcBef>
            </a:pPr>
            <a:r>
              <a:rPr lang="cs-CZ" sz="16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Programový rámec</a:t>
            </a:r>
            <a:endParaRPr lang="cs-CZ" sz="1600" b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DA643F2-09A4-7866-FBF9-25B29BBAA6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23" y="1252660"/>
            <a:ext cx="6232283" cy="5088927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017F389A-4C48-86B2-DCCF-2B5ED4A10884}"/>
              </a:ext>
            </a:extLst>
          </p:cNvPr>
          <p:cNvSpPr txBox="1"/>
          <p:nvPr/>
        </p:nvSpPr>
        <p:spPr>
          <a:xfrm>
            <a:off x="6581606" y="1332020"/>
            <a:ext cx="24630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Alokace: 2 390 000 Kč</a:t>
            </a:r>
          </a:p>
          <a:p>
            <a:r>
              <a:rPr lang="cs-CZ" i="1" dirty="0"/>
              <a:t>*bude nejspíš navýšena (podalo 160 MAS ze 180)</a:t>
            </a:r>
          </a:p>
          <a:p>
            <a:endParaRPr lang="cs-CZ" i="1" dirty="0"/>
          </a:p>
        </p:txBody>
      </p:sp>
      <p:graphicFrame>
        <p:nvGraphicFramePr>
          <p:cNvPr id="16" name="Tabulka 15">
            <a:extLst>
              <a:ext uri="{FF2B5EF4-FFF2-40B4-BE49-F238E27FC236}">
                <a16:creationId xmlns:a16="http://schemas.microsoft.com/office/drawing/2014/main" id="{0FB4D1B7-E4F5-4630-6AC0-A49A66D47A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10527"/>
              </p:ext>
            </p:extLst>
          </p:nvPr>
        </p:nvGraphicFramePr>
        <p:xfrm>
          <a:off x="6581606" y="5652895"/>
          <a:ext cx="2404115" cy="6205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8966">
                  <a:extLst>
                    <a:ext uri="{9D8B030D-6E8A-4147-A177-3AD203B41FA5}">
                      <a16:colId xmlns:a16="http://schemas.microsoft.com/office/drawing/2014/main" val="2700724129"/>
                    </a:ext>
                  </a:extLst>
                </a:gridCol>
                <a:gridCol w="1205149">
                  <a:extLst>
                    <a:ext uri="{9D8B030D-6E8A-4147-A177-3AD203B41FA5}">
                      <a16:colId xmlns:a16="http://schemas.microsoft.com/office/drawing/2014/main" val="3459701911"/>
                    </a:ext>
                  </a:extLst>
                </a:gridCol>
              </a:tblGrid>
              <a:tr h="417260"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Indikátor 243010 - cílová hodnota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Indikátor 101022 - cílová hodnota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1008113"/>
                  </a:ext>
                </a:extLst>
              </a:tr>
              <a:tr h="203335">
                <a:tc>
                  <a:txBody>
                    <a:bodyPr/>
                    <a:lstStyle/>
                    <a:p>
                      <a:pPr marL="226695" algn="ctr"/>
                      <a:r>
                        <a:rPr lang="cs-CZ" sz="1200" dirty="0">
                          <a:effectLst/>
                        </a:rPr>
                        <a:t>7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algn="ctr"/>
                      <a:r>
                        <a:rPr lang="cs-CZ" sz="1200" dirty="0">
                          <a:effectLst/>
                        </a:rPr>
                        <a:t>4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7576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45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846460"/>
            <a:ext cx="8594197" cy="56576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FF5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Technologie a Aplikace pro Konkurenceschopnost</a:t>
            </a:r>
          </a:p>
          <a:p>
            <a:pPr>
              <a:spcAft>
                <a:spcPts val="600"/>
              </a:spcAft>
            </a:pPr>
            <a:endParaRPr lang="cs-CZ" sz="1800" b="1" dirty="0">
              <a:solidFill>
                <a:srgbClr val="00B0F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USNESENÍ: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Valná hromada schvaluje Programový rámec OP TAK SCLLD pro programové období 2021–2027 a pověřuje kancelář MAS Moravská cesta k veškerým potřebným administrativním úkonům spojeným s další přípravou a řešením programového rámce OP TAK.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9CDF9D-6651-9266-4973-E676B8AE439E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81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534341"/>
            <a:ext cx="85941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6600CC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1800" b="1" dirty="0">
                <a:solidFill>
                  <a:srgbClr val="6600CC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ntegrovaný regionální operační program 2 - </a:t>
            </a:r>
            <a:r>
              <a:rPr lang="cs-CZ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Programový rámec 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030074-387B-7ECB-6F0D-972C9E233673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037FE9DD-716A-4394-9F3F-FD5BBE8EF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65078"/>
              </p:ext>
            </p:extLst>
          </p:nvPr>
        </p:nvGraphicFramePr>
        <p:xfrm>
          <a:off x="615937" y="935292"/>
          <a:ext cx="8154940" cy="4987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843">
                  <a:extLst>
                    <a:ext uri="{9D8B030D-6E8A-4147-A177-3AD203B41FA5}">
                      <a16:colId xmlns:a16="http://schemas.microsoft.com/office/drawing/2014/main" val="2972252520"/>
                    </a:ext>
                  </a:extLst>
                </a:gridCol>
                <a:gridCol w="2239373">
                  <a:extLst>
                    <a:ext uri="{9D8B030D-6E8A-4147-A177-3AD203B41FA5}">
                      <a16:colId xmlns:a16="http://schemas.microsoft.com/office/drawing/2014/main" val="439366898"/>
                    </a:ext>
                  </a:extLst>
                </a:gridCol>
                <a:gridCol w="5317724">
                  <a:extLst>
                    <a:ext uri="{9D8B030D-6E8A-4147-A177-3AD203B41FA5}">
                      <a16:colId xmlns:a16="http://schemas.microsoft.com/office/drawing/2014/main" val="4217622267"/>
                    </a:ext>
                  </a:extLst>
                </a:gridCol>
              </a:tblGrid>
              <a:tr h="384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1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kern="100" dirty="0">
                          <a:solidFill>
                            <a:schemeClr val="tx1"/>
                          </a:solidFill>
                          <a:effectLst/>
                        </a:rPr>
                        <a:t>OPATŘENÍ</a:t>
                      </a:r>
                      <a:endParaRPr lang="cs-CZ" sz="18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AKTIVITY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2182463"/>
                  </a:ext>
                </a:extLst>
              </a:tr>
              <a:tr h="3840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DOPRAVA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pro bezpečnou nemotorovou dopravu </a:t>
                      </a: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318598"/>
                  </a:ext>
                </a:extLst>
              </a:tr>
              <a:tr h="38408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pro cyklistickou dopravu</a:t>
                      </a:r>
                    </a:p>
                  </a:txBody>
                  <a:tcPr marL="68580" marR="68580" marT="0" marB="0" anchor="ctr"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98467"/>
                  </a:ext>
                </a:extLst>
              </a:tr>
              <a:tr h="384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VEŘEJNÁ PROSTRANSTVÍ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Revitalizace veřejných prostranství měst a obcí</a:t>
                      </a:r>
                    </a:p>
                  </a:txBody>
                  <a:tcPr marL="68580" marR="68580" marT="0" marB="0" anchor="ctr"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989667"/>
                  </a:ext>
                </a:extLst>
              </a:tr>
              <a:tr h="384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HASIČI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Podpora jednotek sboru dobrovolných hasičů  kategorie jednotek požární ochrany II., III. a V.</a:t>
                      </a:r>
                    </a:p>
                  </a:txBody>
                  <a:tcPr marL="68580" marR="68580" marT="0" marB="0" anchor="ctr">
                    <a:solidFill>
                      <a:srgbClr val="FFCC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36163"/>
                  </a:ext>
                </a:extLst>
              </a:tr>
              <a:tr h="38408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VZDĚLÁVÁNÍ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mateřských škol a zařízení péče o děti typu dětské skupiny</a:t>
                      </a: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582799"/>
                  </a:ext>
                </a:extLst>
              </a:tr>
              <a:tr h="38408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základních škol ve vazbě na odborné učebny a učebny neúplných škol</a:t>
                      </a:r>
                    </a:p>
                  </a:txBody>
                  <a:tcPr marL="68580" marR="68580" marT="0" marB="0" anchor="ctr"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29290"/>
                  </a:ext>
                </a:extLst>
              </a:tr>
              <a:tr h="384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SOCIÁLNÍ SLUŽBY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Infrastruktura pro sociální služby </a:t>
                      </a:r>
                    </a:p>
                  </a:txBody>
                  <a:tcPr marL="68580" marR="68580" marT="0" marB="0" anchor="ctr"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434126"/>
                  </a:ext>
                </a:extLst>
              </a:tr>
              <a:tr h="384083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KULTURA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Revitalizace kulturních památek</a:t>
                      </a: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01656"/>
                  </a:ext>
                </a:extLst>
              </a:tr>
              <a:tr h="38408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Revitalizace a vybavení městských a obecních muzeí 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141071"/>
                  </a:ext>
                </a:extLst>
              </a:tr>
              <a:tr h="384083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Rekonstrukce a vybavení obecních profesionálních knihoven</a:t>
                      </a:r>
                    </a:p>
                  </a:txBody>
                  <a:tcPr marL="68580" marR="68580" marT="0" marB="0" anchor="ctr"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518410"/>
                  </a:ext>
                </a:extLst>
              </a:tr>
              <a:tr h="3840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cs-CZ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</a:rPr>
                        <a:t>CESTOVNÍ RUCH</a:t>
                      </a:r>
                      <a:endParaRPr lang="cs-CZ" sz="16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6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Veřejná infrastruktura udržitelného cestovního ruchu</a:t>
                      </a:r>
                    </a:p>
                  </a:txBody>
                  <a:tcPr marL="68580" marR="68580" marT="0" marB="0" anchor="ctr"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108630"/>
                  </a:ext>
                </a:extLst>
              </a:tr>
            </a:tbl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F28A48C2-A942-0B47-F979-F67BB9DA2CD0}"/>
              </a:ext>
            </a:extLst>
          </p:cNvPr>
          <p:cNvSpPr txBox="1"/>
          <p:nvPr/>
        </p:nvSpPr>
        <p:spPr>
          <a:xfrm>
            <a:off x="3560206" y="5954327"/>
            <a:ext cx="4240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Alokace: 49 704 345 Kč </a:t>
            </a:r>
          </a:p>
        </p:txBody>
      </p:sp>
    </p:spTree>
    <p:extLst>
      <p:ext uri="{BB962C8B-B14F-4D97-AF65-F5344CB8AC3E}">
        <p14:creationId xmlns:p14="http://schemas.microsoft.com/office/powerpoint/2010/main" val="273640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74901" y="479331"/>
            <a:ext cx="8594197" cy="5431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6600CC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1800" b="1" dirty="0">
                <a:solidFill>
                  <a:srgbClr val="6600CC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ntegrovaný regionální operační program 2</a:t>
            </a:r>
            <a:endParaRPr lang="cs-CZ" sz="1800" b="1" dirty="0">
              <a:solidFill>
                <a:srgbClr val="00B0F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000"/>
              </a:spcAft>
            </a:pPr>
            <a:r>
              <a:rPr lang="cs-CZ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USNESENÍ: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Valná hromada schvaluje Programový rámec IROP SCLLD pro programové období 2021–2027 a pověřuje kancelář MAS Moravská cesta k veškerým potřebným administrativním úkonům spojeným s další přípravou a řešením programového rámce IROP.</a:t>
            </a:r>
          </a:p>
          <a:p>
            <a:pPr>
              <a:spcAft>
                <a:spcPts val="1000"/>
              </a:spcAft>
            </a:pPr>
            <a:endParaRPr lang="cs-CZ" sz="1600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DC6E24-5197-4754-E4E3-7DC60F465EF1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3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15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511" y="75867"/>
            <a:ext cx="1244099" cy="539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7E60F94-7E60-1CB6-8D5B-9DEAEDB8DA96}"/>
              </a:ext>
            </a:extLst>
          </p:cNvPr>
          <p:cNvSpPr txBox="1"/>
          <p:nvPr/>
        </p:nvSpPr>
        <p:spPr>
          <a:xfrm>
            <a:off x="248575" y="547956"/>
            <a:ext cx="79721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cs-CZ" sz="1800" b="1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 Životní prostředí</a:t>
            </a:r>
            <a:endParaRPr lang="cs-CZ" dirty="0"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FD49E7E-5919-DB27-29F0-5E02E09D90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573308"/>
              </p:ext>
            </p:extLst>
          </p:nvPr>
        </p:nvGraphicFramePr>
        <p:xfrm>
          <a:off x="523781" y="2491172"/>
          <a:ext cx="8149701" cy="3664692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8149701">
                  <a:extLst>
                    <a:ext uri="{9D8B030D-6E8A-4147-A177-3AD203B41FA5}">
                      <a16:colId xmlns:a16="http://schemas.microsoft.com/office/drawing/2014/main" val="1164123438"/>
                    </a:ext>
                  </a:extLst>
                </a:gridCol>
              </a:tblGrid>
              <a:tr h="5531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Komplexní, či návazné stavební úpravy budov vedoucí ke zlepšení tepelně technických vlastností obvodových konstrukcí budovy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1" marR="41191" marT="0" marB="0" anchor="ctr"/>
                </a:tc>
                <a:extLst>
                  <a:ext uri="{0D108BD9-81ED-4DB2-BD59-A6C34878D82A}">
                    <a16:rowId xmlns:a16="http://schemas.microsoft.com/office/drawing/2014/main" val="4085626822"/>
                  </a:ext>
                </a:extLst>
              </a:tr>
              <a:tr h="8911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Výměna zdroje pro vytápění, chlazení nebo přípravu teplé vody využívajícího fosilní paliva nebo elektrickou energii za kondenzační kotle na zemní plyn nebo zařízení pro kombinovanou výrobu elektřiny a tepla či chladu využívající zemní plyn. Součástí projektu může být rekonstrukce otopné soustavy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1" marR="41191" marT="0" marB="0" anchor="ctr"/>
                </a:tc>
                <a:extLst>
                  <a:ext uri="{0D108BD9-81ED-4DB2-BD59-A6C34878D82A}">
                    <a16:rowId xmlns:a16="http://schemas.microsoft.com/office/drawing/2014/main" val="512323341"/>
                  </a:ext>
                </a:extLst>
              </a:tr>
              <a:tr h="4026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Systémy využívající odpadní teplo.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1" marR="41191" marT="0" marB="0" anchor="ctr"/>
                </a:tc>
                <a:extLst>
                  <a:ext uri="{0D108BD9-81ED-4DB2-BD59-A6C34878D82A}">
                    <a16:rowId xmlns:a16="http://schemas.microsoft.com/office/drawing/2014/main" val="2999645664"/>
                  </a:ext>
                </a:extLst>
              </a:tr>
              <a:tr h="3240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400">
                          <a:effectLst/>
                        </a:rPr>
                        <a:t>Systémy nuceného větrání s rekuperací odpadního tepla.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1" marR="41191" marT="0" marB="0" anchor="ctr"/>
                </a:tc>
                <a:extLst>
                  <a:ext uri="{0D108BD9-81ED-4DB2-BD59-A6C34878D82A}">
                    <a16:rowId xmlns:a16="http://schemas.microsoft.com/office/drawing/2014/main" val="3589663733"/>
                  </a:ext>
                </a:extLst>
              </a:tr>
              <a:tr h="14936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cs-CZ" sz="1400" dirty="0">
                          <a:effectLst/>
                        </a:rPr>
                        <a:t>Ostatní opatření vedoucí ke snížení energetické náročnosti budovy ve všech aspektech jejího provozu např.: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dirty="0">
                          <a:effectLst/>
                        </a:rPr>
                        <a:t>zavádění efektivních systémů hospodaření s energií a technologií s vazbou na aktivní energetický management,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400" dirty="0">
                          <a:effectLst/>
                        </a:rPr>
                        <a:t>rekonstrukce předávacích stanic tepla.</a:t>
                      </a:r>
                    </a:p>
                  </a:txBody>
                  <a:tcPr marL="41191" marR="41191" marT="0" marB="0" anchor="ctr"/>
                </a:tc>
                <a:extLst>
                  <a:ext uri="{0D108BD9-81ED-4DB2-BD59-A6C34878D82A}">
                    <a16:rowId xmlns:a16="http://schemas.microsoft.com/office/drawing/2014/main" val="3096769874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F894552B-07AC-747E-C3A3-59ED8F2015DD}"/>
              </a:ext>
            </a:extLst>
          </p:cNvPr>
          <p:cNvSpPr txBox="1">
            <a:spLocks/>
          </p:cNvSpPr>
          <p:nvPr/>
        </p:nvSpPr>
        <p:spPr>
          <a:xfrm>
            <a:off x="97658" y="147081"/>
            <a:ext cx="7593496" cy="4679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b="1" dirty="0">
                <a:solidFill>
                  <a:schemeClr val="tx1"/>
                </a:solidFill>
              </a:rPr>
              <a:t>Strategie komunitně vedeného místního rozvoje 2021 – 2027</a:t>
            </a:r>
            <a:endParaRPr lang="cs-CZ" sz="2400" b="1" i="1" dirty="0">
              <a:solidFill>
                <a:schemeClr val="tx1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BFEB629-CDF6-DAD6-4F92-2D9E5EF5E052}"/>
              </a:ext>
            </a:extLst>
          </p:cNvPr>
          <p:cNvSpPr txBox="1"/>
          <p:nvPr/>
        </p:nvSpPr>
        <p:spPr>
          <a:xfrm>
            <a:off x="248575" y="985421"/>
            <a:ext cx="80875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lednu 2022 proveden sběr projektových záměrů – projevilo zájem celkem 7 obcí (Červenka, Střeň, Skrbeň, Bouzov, Vilémov, </a:t>
            </a:r>
            <a:r>
              <a:rPr lang="cs-CZ" dirty="0" err="1"/>
              <a:t>Křelov</a:t>
            </a:r>
            <a:r>
              <a:rPr lang="cs-CZ" dirty="0"/>
              <a:t> – </a:t>
            </a:r>
            <a:r>
              <a:rPr lang="cs-CZ" dirty="0" err="1"/>
              <a:t>Břuchotín</a:t>
            </a:r>
            <a:r>
              <a:rPr lang="cs-CZ" dirty="0"/>
              <a:t>, Slavětín)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Nyní probíhá upřesňování pravidel pro výběr projektových záměrů z daného kraje a MAS budou vyzvány k aktualizaci dříve zaslaných projektových záměrů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Následně může být podán programový rámec OPŽP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78478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2358</TotalTime>
  <Words>832</Words>
  <Application>Microsoft Office PowerPoint</Application>
  <PresentationFormat>Předvádění na obrazovce (4:3)</PresentationFormat>
  <Paragraphs>110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Verdana</vt:lpstr>
      <vt:lpstr>Retrospektiva</vt:lpstr>
      <vt:lpstr>Informace k novému programovému období 2021 – 2027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Zpráva o činnosti MAS Moravská cesta, z. s.</dc:title>
  <dc:creator>Aneta Müllerová</dc:creator>
  <cp:lastModifiedBy>Aneta Müllerová</cp:lastModifiedBy>
  <cp:revision>255</cp:revision>
  <cp:lastPrinted>2020-06-17T08:12:09Z</cp:lastPrinted>
  <dcterms:created xsi:type="dcterms:W3CDTF">2016-03-11T06:47:04Z</dcterms:created>
  <dcterms:modified xsi:type="dcterms:W3CDTF">2023-05-18T17:43:06Z</dcterms:modified>
</cp:coreProperties>
</file>