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61" r:id="rId3"/>
    <p:sldId id="288" r:id="rId4"/>
    <p:sldId id="286" r:id="rId5"/>
    <p:sldId id="287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5FA4E5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22" y="72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subtitle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/>
              <a:t>16/12/14</a:t>
            </a:r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>
                <a:solidFill>
                  <a:schemeClr val="bg1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>
                <a:solidFill>
                  <a:schemeClr val="bg1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3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crr.cz/" TargetMode="External"/><Relationship Id="rId4" Type="http://schemas.openxmlformats.org/officeDocument/2006/relationships/hyperlink" Target="mailto:hana.slovakova@crr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Představení </a:t>
            </a:r>
            <a:br>
              <a:rPr lang="cs-CZ" dirty="0"/>
            </a:br>
            <a:r>
              <a:rPr lang="cs-CZ" dirty="0"/>
              <a:t>Centra pro regionální rozvoj </a:t>
            </a:r>
            <a:br>
              <a:rPr lang="cs-CZ" dirty="0"/>
            </a:br>
            <a:r>
              <a:rPr lang="cs-CZ" dirty="0"/>
              <a:t>České republiky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Hana Slováková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Seminář pro žadatele - MAS Moravská cesta</a:t>
            </a:r>
          </a:p>
          <a:p>
            <a:r>
              <a:rPr lang="cs-CZ" dirty="0"/>
              <a:t>Výzvy č. 1. a 2. </a:t>
            </a:r>
          </a:p>
          <a:p>
            <a:r>
              <a:rPr lang="cs-CZ" b="1" dirty="0"/>
              <a:t>Integrovaný regionální operační program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20.8.2015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cs-CZ" dirty="0"/>
              <a:t>Státní příspěvková organizace zřízená Zákonem č. 248/2000 Sb., o podpoře regionálního rozvoje, a řízená Ministerstvem pro místní rozvoj ČR</a:t>
            </a:r>
          </a:p>
          <a:p>
            <a:pPr marL="454025" lvl="1" indent="-187325"/>
            <a:r>
              <a:rPr lang="cs-CZ" dirty="0"/>
              <a:t>zprostředkující subjekt pro vybrané operační programy </a:t>
            </a:r>
          </a:p>
          <a:p>
            <a:pPr marL="720725" lvl="2" indent="-187325"/>
            <a:r>
              <a:rPr lang="cs-CZ" dirty="0"/>
              <a:t>konzultační a informační činnost</a:t>
            </a:r>
          </a:p>
          <a:p>
            <a:pPr marL="720725" lvl="2" indent="-187325"/>
            <a:r>
              <a:rPr lang="cs-CZ" dirty="0"/>
              <a:t>kontrola a monitoring realizace projektů</a:t>
            </a:r>
          </a:p>
          <a:p>
            <a:pPr marL="720725" lvl="2" indent="-187325"/>
            <a:r>
              <a:rPr lang="cs-CZ" b="1" dirty="0"/>
              <a:t>(2014-2020) Integrovaný regionální operační program</a:t>
            </a:r>
          </a:p>
          <a:p>
            <a:pPr marL="720725" lvl="2" indent="-187325"/>
            <a:r>
              <a:rPr lang="cs-CZ" dirty="0"/>
              <a:t>(2007-2013) Integrovaný operační program, OP Technická pomoc</a:t>
            </a:r>
          </a:p>
          <a:p>
            <a:pPr marL="720725" lvl="2" indent="-187325"/>
            <a:r>
              <a:rPr lang="cs-CZ" dirty="0"/>
              <a:t>(2004-2006) Společný regionální operační program, OP JPD2</a:t>
            </a:r>
          </a:p>
          <a:p>
            <a:pPr marL="720725" lvl="2" indent="-187325">
              <a:spcBef>
                <a:spcPts val="400"/>
              </a:spcBef>
            </a:pPr>
            <a:r>
              <a:rPr lang="cs-CZ" dirty="0"/>
              <a:t>(1998-2004) předvstupní programy (PHARE, ISPA, SAPARD)</a:t>
            </a:r>
          </a:p>
          <a:p>
            <a:pPr marL="454025" lvl="1" indent="-187325"/>
            <a:r>
              <a:rPr lang="cs-CZ" dirty="0"/>
              <a:t>kontrolní subjekt pro operační programy Cíle 3 (nyní Cíl 2)</a:t>
            </a:r>
          </a:p>
          <a:p>
            <a:pPr marL="454025" lvl="1" indent="-187325"/>
            <a:r>
              <a:rPr lang="cs-CZ" dirty="0"/>
              <a:t>hostitelská organizace pro pracoviště 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Network</a:t>
            </a:r>
          </a:p>
          <a:p>
            <a:pPr marL="720725" lvl="2" indent="-187325"/>
            <a:r>
              <a:rPr lang="cs-CZ" dirty="0"/>
              <a:t>poradenství pro malé a střední podnikatele</a:t>
            </a:r>
            <a:endParaRPr lang="en-US" dirty="0"/>
          </a:p>
          <a:p>
            <a:pPr marL="454025" lvl="1" indent="-187325"/>
            <a:r>
              <a:rPr lang="cs-CZ" dirty="0"/>
              <a:t>správa Regionálního informačního servisu (RIS) a Mapového serveru</a:t>
            </a:r>
          </a:p>
          <a:p>
            <a:pPr marL="720725" lvl="2" indent="-187325"/>
            <a:r>
              <a:rPr lang="cs-CZ" dirty="0"/>
              <a:t>rozsáhlá pravidelně aktualizovaná databáze regionálních dat a jejich zobrazení v mapě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Centrum pro regionální rozvoj České republiky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/>
              <a:t>Centrum pro regionální rozvoj České republiky – program IROP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t="11264" r="30056" b="9358"/>
          <a:stretch/>
        </p:blipFill>
        <p:spPr bwMode="auto">
          <a:xfrm>
            <a:off x="457200" y="889976"/>
            <a:ext cx="8162925" cy="529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9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lvl="1" indent="-187325"/>
            <a:r>
              <a:rPr lang="cs-CZ" dirty="0"/>
              <a:t>Konzultace před vyhlášením výzvy</a:t>
            </a:r>
          </a:p>
          <a:p>
            <a:pPr marL="454025" lvl="1" indent="-187325"/>
            <a:r>
              <a:rPr lang="cs-CZ" dirty="0"/>
              <a:t>Přijímá žádosti o podporu</a:t>
            </a:r>
          </a:p>
          <a:p>
            <a:pPr marL="454025" lvl="1" indent="-187325"/>
            <a:r>
              <a:rPr lang="cs-CZ" dirty="0"/>
              <a:t>Hodnotí žádosti o podporu</a:t>
            </a:r>
          </a:p>
          <a:p>
            <a:pPr marL="454025" lvl="1" indent="-187325"/>
            <a:r>
              <a:rPr lang="cs-CZ" dirty="0"/>
              <a:t>Administruje změny</a:t>
            </a:r>
          </a:p>
          <a:p>
            <a:pPr marL="454025" lvl="1" indent="-187325"/>
            <a:r>
              <a:rPr lang="cs-CZ" dirty="0"/>
              <a:t>Provádí administrativní ověření informací o pokroku/zpráv o realizaci/zpráv o udržitelnosti</a:t>
            </a:r>
          </a:p>
          <a:p>
            <a:pPr marL="454025" lvl="1" indent="-187325"/>
            <a:r>
              <a:rPr lang="cs-CZ" dirty="0"/>
              <a:t>Provádí kontroly na místě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Role CRR – individuální projekty IROP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2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933450"/>
            <a:ext cx="7959349" cy="5192714"/>
          </a:xfrm>
        </p:spPr>
        <p:txBody>
          <a:bodyPr>
            <a:normAutofit fontScale="85000" lnSpcReduction="10000"/>
          </a:bodyPr>
          <a:lstStyle/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Hodnotitelé CRR provádí </a:t>
            </a:r>
            <a:r>
              <a:rPr lang="cs-CZ" sz="2400" b="1" u="sng" dirty="0"/>
              <a:t>závěrečné ověření způsobilosti projektů MAS</a:t>
            </a:r>
            <a:r>
              <a:rPr lang="cs-CZ" sz="2400" b="1" dirty="0"/>
              <a:t>. 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Pracovníci oddělení realizace </a:t>
            </a:r>
            <a:r>
              <a:rPr lang="cs-CZ" sz="2400" b="1" u="sng" dirty="0"/>
              <a:t>administrují projekt ve fázi realizace a udržitelnosti </a:t>
            </a:r>
            <a:r>
              <a:rPr lang="cs-CZ" sz="2400" dirty="0"/>
              <a:t>– žádosti o změnu, zprávy o realizaci, žádosti o platbu, zprávy o udržitelnosti. </a:t>
            </a:r>
          </a:p>
          <a:p>
            <a:endParaRPr lang="cs-CZ" sz="2400" u="sng" dirty="0"/>
          </a:p>
          <a:p>
            <a:endParaRPr lang="cs-CZ" sz="2400" u="sng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u="sng" dirty="0"/>
              <a:t>Metodik CLLD </a:t>
            </a:r>
            <a:r>
              <a:rPr lang="cs-CZ" sz="2400" dirty="0"/>
              <a:t>– na každém krajském pracovišti je zřízena pozice metodika CLLD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Konzultace  a připomínkování interních postupů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Konzultace a připomínkování výzev a kritérií hodnocení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Konzultace k jednotlivým žádostem o podporu – ve vztahu k výzvě ŘO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Kontaktní osoba pro MAS v kraji</a:t>
            </a:r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Činnosti CRR ve vztahu k MAS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3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Děkuji</a:t>
            </a:r>
            <a:r>
              <a:rPr lang="en-US" dirty="0"/>
              <a:t> </a:t>
            </a:r>
            <a:r>
              <a:rPr lang="cs-CZ" dirty="0"/>
              <a:t>Vám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pozornost</a:t>
            </a:r>
            <a:r>
              <a:rPr lang="en-US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257300" y="2638425"/>
            <a:ext cx="4788106" cy="312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Mgr. Hana Slováková</a:t>
            </a:r>
            <a:endParaRPr lang="cs-CZ" sz="1600" dirty="0">
              <a:solidFill>
                <a:schemeClr val="bg1"/>
              </a:solidFill>
            </a:endParaRPr>
          </a:p>
          <a:p>
            <a:r>
              <a:rPr lang="cs-CZ" sz="1400" i="1" dirty="0">
                <a:solidFill>
                  <a:schemeClr val="bg1"/>
                </a:solidFill>
              </a:rPr>
              <a:t>územní odbor pro Olomoucký kraj</a:t>
            </a:r>
            <a:endParaRPr lang="cs-CZ" sz="1400" dirty="0">
              <a:solidFill>
                <a:schemeClr val="bg1"/>
              </a:solidFill>
            </a:endParaRPr>
          </a:p>
          <a:p>
            <a:r>
              <a:rPr lang="cs-CZ" sz="1400" i="1" dirty="0">
                <a:solidFill>
                  <a:schemeClr val="bg1"/>
                </a:solidFill>
              </a:rPr>
              <a:t>oddělení hodnocení</a:t>
            </a:r>
            <a:endParaRPr lang="cs-CZ" sz="1400" dirty="0">
              <a:solidFill>
                <a:schemeClr val="bg1"/>
              </a:solidFill>
            </a:endParaRPr>
          </a:p>
          <a:p>
            <a:r>
              <a:rPr lang="cs-CZ" sz="1100" i="1" dirty="0">
                <a:solidFill>
                  <a:schemeClr val="bg1"/>
                </a:solidFill>
              </a:rPr>
              <a:t>odborný rada - metodik pro CLLD</a:t>
            </a:r>
            <a:endParaRPr lang="cs-CZ" sz="1100" dirty="0">
              <a:solidFill>
                <a:schemeClr val="bg1"/>
              </a:solidFill>
            </a:endParaRPr>
          </a:p>
          <a:p>
            <a:r>
              <a:rPr lang="cs-CZ" sz="1200" dirty="0">
                <a:solidFill>
                  <a:schemeClr val="bg1"/>
                </a:solidFill>
              </a:rPr>
              <a:t>Hálkova 171/2, 779 00 Olomouc</a:t>
            </a:r>
          </a:p>
          <a:p>
            <a:r>
              <a:rPr lang="cs-CZ" sz="1200" dirty="0">
                <a:solidFill>
                  <a:schemeClr val="bg1"/>
                </a:solidFill>
              </a:rPr>
              <a:t>Telefon: 582 777 446</a:t>
            </a:r>
          </a:p>
          <a:p>
            <a:r>
              <a:rPr lang="cs-CZ" sz="1200" dirty="0">
                <a:solidFill>
                  <a:schemeClr val="bg1"/>
                </a:solidFill>
              </a:rPr>
              <a:t>Mobil: 736 513 509</a:t>
            </a:r>
          </a:p>
          <a:p>
            <a:r>
              <a:rPr lang="cs-CZ" sz="1200" dirty="0">
                <a:solidFill>
                  <a:schemeClr val="bg1"/>
                </a:solidFill>
              </a:rPr>
              <a:t>E-mail: </a:t>
            </a:r>
            <a:r>
              <a:rPr lang="cs-CZ" sz="1200" u="sng" dirty="0">
                <a:solidFill>
                  <a:schemeClr val="bg1"/>
                </a:solidFill>
                <a:hlinkClick r:id="rId4"/>
              </a:rPr>
              <a:t>hana.slovakova@crr.cz</a:t>
            </a:r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u="sng" dirty="0">
                <a:solidFill>
                  <a:schemeClr val="bg1"/>
                </a:solidFill>
                <a:hlinkClick r:id="rId5"/>
              </a:rPr>
              <a:t>http://www.crr.cz/</a:t>
            </a:r>
            <a:endParaRPr lang="cs-CZ" sz="1200" dirty="0">
              <a:solidFill>
                <a:schemeClr val="bg1"/>
              </a:solidFill>
            </a:endParaRPr>
          </a:p>
          <a:p>
            <a:r>
              <a:rPr lang="cs-CZ" sz="1200" dirty="0">
                <a:solidFill>
                  <a:schemeClr val="bg1"/>
                </a:solidFill>
              </a:rPr>
              <a:t> </a:t>
            </a:r>
          </a:p>
          <a:p>
            <a:r>
              <a:rPr lang="cs-CZ" sz="1600" b="1" dirty="0">
                <a:solidFill>
                  <a:schemeClr val="bg1"/>
                </a:solidFill>
              </a:rPr>
              <a:t>Centrum - Zkušený a spolehlivý partner pro Váš region</a:t>
            </a:r>
            <a:endParaRPr lang="cs-CZ" sz="1600" dirty="0">
              <a:solidFill>
                <a:schemeClr val="bg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315</Words>
  <Application>Microsoft Office PowerPoint</Application>
  <PresentationFormat>Předvádění na obrazovce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CRR template</vt:lpstr>
      <vt:lpstr>Představení  Centra pro regionální rozvoj  České republiky</vt:lpstr>
      <vt:lpstr>Centrum pro regionální rozvoj České republiky</vt:lpstr>
      <vt:lpstr>Centrum pro regionální rozvoj České republiky – program IROP </vt:lpstr>
      <vt:lpstr>Role CRR – individuální projekty IROP</vt:lpstr>
      <vt:lpstr>Činnosti CRR ve vztahu k MAS</vt:lpstr>
      <vt:lpstr>Děkuji Vám za pozornost.</vt:lpstr>
    </vt:vector>
  </TitlesOfParts>
  <Company>CRR ČR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</dc:creator>
  <cp:lastModifiedBy>Aneta Müllerová</cp:lastModifiedBy>
  <cp:revision>81</cp:revision>
  <dcterms:created xsi:type="dcterms:W3CDTF">2014-09-16T20:50:40Z</dcterms:created>
  <dcterms:modified xsi:type="dcterms:W3CDTF">2017-05-31T12:07:45Z</dcterms:modified>
</cp:coreProperties>
</file>