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82" r:id="rId7"/>
    <p:sldId id="265" r:id="rId8"/>
    <p:sldId id="283" r:id="rId9"/>
    <p:sldId id="284" r:id="rId10"/>
    <p:sldId id="286" r:id="rId11"/>
    <p:sldId id="288" r:id="rId12"/>
    <p:sldId id="287" r:id="rId13"/>
    <p:sldId id="285" r:id="rId14"/>
    <p:sldId id="278" r:id="rId15"/>
    <p:sldId id="279" r:id="rId16"/>
    <p:sldId id="280" r:id="rId17"/>
    <p:sldId id="26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AB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1" autoAdjust="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A1D12-2EE3-43D0-9739-4A5F164EFC57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8523F-90E6-495D-94E3-F9F8B15999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48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96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66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94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8523F-90E6-495D-94E3-F9F8B159997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491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F822-C47F-42A3-982C-8666C7656AC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109E-431C-4BD1-996B-B0A391BD9B48}" type="datetimeFigureOut">
              <a:rPr lang="cs-CZ" smtClean="0"/>
              <a:pPr/>
              <a:t>31. 5. 2017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4414E-7342-4CF6-A202-174F8D0A25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ravska-cesta.cz/vyzvy-irop/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trukturalni-fondy.cz/cs/Microsites/IROP/Vyzvy/Vyzva-c-68-Zvysovani-kvality-a-dostupnosti-Infrastruktury-pro-vzdela" TargetMode="Externa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emnidimenze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mseu.mssf.cz/podstromFormularu.aspx?frmID=1996672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rukturalni-fondy.cz/cs/Microsites/IROP/Vyzvy/Vyzva-c-68-Zvysovani-kvality-a-dostupnosti-Infrastruktury-pro-vzdel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avska-cesta.cz/vyzvy-op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237869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Seminář pro žadatele k Výzvě IROP (2017) – Podpora školství v regionu MAS Moravská cesta</a:t>
            </a:r>
            <a:br>
              <a:rPr lang="cs-CZ" b="1" dirty="0"/>
            </a:br>
            <a:br>
              <a:rPr lang="cs-CZ" b="1" dirty="0"/>
            </a:b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5640" y="5373216"/>
            <a:ext cx="6400800" cy="553616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21. Března 2017, Příkazy</a:t>
            </a:r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690267"/>
            <a:ext cx="3322127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7" name="Zaoblený obdélník 6"/>
          <p:cNvSpPr/>
          <p:nvPr/>
        </p:nvSpPr>
        <p:spPr>
          <a:xfrm>
            <a:off x="407368" y="1052118"/>
            <a:ext cx="11233248" cy="49691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cs-CZ" sz="1400" b="1" kern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400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ZPŮSOB HODNOCENÍ PROJEKTŮ:</a:t>
            </a:r>
          </a:p>
          <a:p>
            <a:pPr algn="ctr">
              <a:spcAft>
                <a:spcPts val="0"/>
              </a:spcAft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provádí nejprve kontrolu přijatelnosti a formálních náležitostí. Následně provádí věcné hodnocení předložených žádostí o podporu. Každá z popisovaných fází hodnocení projektů má svá vlastní kritéria, jejímž cílem je vybrat transparentně kvalitní projekty. Do procesu hodnocení vstupují všechny podané žádosti o podporu, které byly podány prostřednictvím MS 2014+.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Detailní popis způsobu hodnocení projektů je uveden v Interních postupech MAS Moravská cesta: </a:t>
            </a:r>
            <a:r>
              <a:rPr lang="cs-CZ" sz="1400" b="1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http://www.moravska-cesta.cz/vyzvy-irop/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Věcné hodnocení: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pro předškolní vzdělávání</a:t>
            </a:r>
            <a:endParaRPr lang="cs-CZ" sz="14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Max. 95 bodů / Min. 50 bodů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Infrastruktura základních škol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Max. 95 bodů / Min. 50 bodů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středních škol a vyšších odborných škol</a:t>
            </a:r>
            <a:endParaRPr lang="cs-CZ" sz="14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Max. 95 bodů / Min. 50 bodů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pro zájmové, neformální a celoživotní vzdělávání </a:t>
            </a:r>
            <a:endParaRPr lang="cs-CZ" sz="14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Max. 95 bodů / Min. 50 bodů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66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79376" y="1196752"/>
            <a:ext cx="11089232" cy="49070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200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POVINNÉ PŘÍLOHY:</a:t>
            </a:r>
            <a:endParaRPr lang="cs-CZ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cs-CZ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Společné pro všechny aktivity:</a:t>
            </a:r>
            <a:endParaRPr lang="cs-CZ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Plná moc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Zadávací a výběrová řízení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Doklad o právní subjektivitě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Výpis z rejstříku trestů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Studie proveditelnosti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 Doklad o prokázání právních vztahů k majetku, který je předmětem projektu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Územní rozhodnutí s nabytím právní moci nebo územní souhlas nebo účinná veřejnoprávní smlouva nahrazující územní řízení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Projektová dokumentace pro vydání stavebního povolení nebo pro ohlášení stavby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Položkový rozpočet stavby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 Výpočet čistých jiných peněžních příjmů</a:t>
            </a:r>
          </a:p>
          <a:p>
            <a:pPr marL="20955"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12. Čestné prohlášení o skutečném majiteli</a:t>
            </a:r>
          </a:p>
          <a:p>
            <a:pPr algn="just">
              <a:spcAft>
                <a:spcPts val="0"/>
              </a:spcAft>
            </a:pPr>
            <a:r>
              <a:rPr lang="cs-CZ" sz="1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Infrastruktura pro předškolní vzdělávání </a:t>
            </a:r>
            <a:endParaRPr lang="cs-CZ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13. Výpis z Rejstříku škol a školských zařízení </a:t>
            </a:r>
          </a:p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14. Stanovisko Krajské hygienické stanice ke kapacitě školy </a:t>
            </a:r>
          </a:p>
          <a:p>
            <a:pPr marL="20955"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cs-CZ" sz="12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nfrastruktura základních škol, Infrastruktura středních škol a vyšších odborných škol </a:t>
            </a:r>
            <a:endParaRPr lang="cs-CZ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13. Výpis z Rejstříku škol a školských zařízení </a:t>
            </a:r>
          </a:p>
          <a:p>
            <a:pPr marL="20955" algn="just">
              <a:lnSpc>
                <a:spcPct val="115000"/>
              </a:lnSpc>
              <a:spcAft>
                <a:spcPts val="300"/>
              </a:spcAft>
            </a:pPr>
            <a:r>
              <a:rPr lang="cs-CZ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172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533128" y="1412775"/>
            <a:ext cx="11089232" cy="47859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cs-CZ" sz="1400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POVINNÉ PŘÍLOHY:</a:t>
            </a:r>
          </a:p>
          <a:p>
            <a:pPr algn="ctr">
              <a:spcAft>
                <a:spcPts val="0"/>
              </a:spcAft>
            </a:pP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Pokud je některá povinná příloha pro žadatele nerelevantní, žadatel nahraje jako přílohu dokument, ve kterém uvede zdůvodnění nedoložení povinné přílohy.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Náležitosti povinných příloh jsou uvedeny ve Specifických pravidlech pro žadatele a příjemce pro integrované projekty pro integrované projekty SCLLD (v aktuálním znění):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3.1.4 (Infrastruktura pro předškolní vzdělávání)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3.2.4 (Infrastruktura základních škol) 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3.3.4 (Infrastruktura středních škol a vyšších odborných škol)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3.4.4 (Infrastruktura pro zájmové, neformální a celoživotní vzdělávání)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400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https://www.strukturalni-fondy.cz/cs/Microsites/IROP/Vyzvy/Vyzva-c-68-Zvysovani-kvality-a-dostupnosti-Infrastruktury-pro-vzdela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7113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cs-CZ" sz="2800" b="1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cs-CZ" sz="2800" b="1" dirty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Mohu žádost předložit?</a:t>
            </a:r>
          </a:p>
          <a:p>
            <a:pPr>
              <a:spcBef>
                <a:spcPct val="0"/>
              </a:spcBef>
              <a:defRPr/>
            </a:pPr>
            <a:endParaRPr lang="cs-CZ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lvl="0">
              <a:tabLst>
                <a:tab pos="469265" algn="l"/>
              </a:tabLst>
            </a:pPr>
            <a:r>
              <a:rPr lang="cs-CZ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musím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být </a:t>
            </a:r>
            <a:r>
              <a:rPr lang="cs-CZ" spc="-1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oprávněný</a:t>
            </a:r>
            <a:r>
              <a:rPr lang="cs-CZ" spc="-8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žadatel</a:t>
            </a:r>
            <a:endParaRPr lang="cs-CZ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lvl="0">
              <a:spcBef>
                <a:spcPts val="470"/>
              </a:spcBef>
              <a:tabLst>
                <a:tab pos="469265" algn="l"/>
              </a:tabLst>
            </a:pP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projektový záměr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musí být v souladu s </a:t>
            </a:r>
            <a:r>
              <a:rPr lang="cs-CZ" b="1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Místním </a:t>
            </a:r>
            <a:r>
              <a:rPr lang="cs-CZ" b="1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akčním</a:t>
            </a:r>
            <a:r>
              <a:rPr lang="cs-CZ" b="1" spc="-3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plánem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(MAP), s </a:t>
            </a:r>
            <a:r>
              <a:rPr lang="cs-CZ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Krajským akčním plánem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(KAP) - </a:t>
            </a:r>
            <a:r>
              <a:rPr lang="cs-CZ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seznam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bude </a:t>
            </a:r>
            <a:r>
              <a:rPr lang="cs-CZ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uveřejněn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</a:t>
            </a:r>
            <a:r>
              <a:rPr lang="cs-CZ" u="heavy" spc="-15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www.uzemnidimenze.cz</a:t>
            </a:r>
            <a:endParaRPr lang="cs-CZ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lvl="0">
              <a:spcBef>
                <a:spcPts val="685"/>
              </a:spcBef>
              <a:tabLst>
                <a:tab pos="434340" algn="l"/>
              </a:tabLst>
            </a:pP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musím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dodržet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Obecná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pravidla </a:t>
            </a:r>
            <a:r>
              <a:rPr lang="cs-CZ" spc="-1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žadatele </a:t>
            </a:r>
            <a:r>
              <a:rPr lang="cs-CZ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příjemce i</a:t>
            </a:r>
            <a:r>
              <a:rPr lang="cs-CZ" spc="2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</a:t>
            </a:r>
            <a:r>
              <a:rPr lang="cs-CZ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pecifická </a:t>
            </a:r>
            <a:r>
              <a:rPr lang="cs-CZ" spc="-1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pravidla </a:t>
            </a:r>
            <a:r>
              <a:rPr lang="cs-CZ" spc="-1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konkrétní</a:t>
            </a:r>
            <a:r>
              <a:rPr lang="cs-CZ" spc="-2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pc="-5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výzvu</a:t>
            </a:r>
            <a:endParaRPr lang="cs-CZ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11424" y="16416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94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dpis 1"/>
          <p:cNvSpPr txBox="1">
            <a:spLocks/>
          </p:cNvSpPr>
          <p:nvPr/>
        </p:nvSpPr>
        <p:spPr>
          <a:xfrm>
            <a:off x="1559496" y="87532"/>
            <a:ext cx="669674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b="1" dirty="0">
                <a:latin typeface="+mj-lt"/>
                <a:ea typeface="+mj-ea"/>
                <a:cs typeface="+mj-cs"/>
              </a:rPr>
              <a:t>Předložení žádosti o dotaci - 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 2014+ 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667000" y="1556792"/>
            <a:ext cx="98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https://mseu.mssf.cz/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IROP - (06_16_075) - 68. výzva IROP - ZVYŠOVÁNÍ KVALITY A DOSTUPNOSTI INFRASTRUKTURY PRO VZDĚLÁVÁNÍ A CELOŽIVOTNÍ UČENÍ - INTEGROVANÉ PROJEKTY CLLD - SC 2.4</a:t>
            </a: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individuální projekt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s vazbou na integrovaný nástroj</a:t>
            </a:r>
          </a:p>
          <a:p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-nutné:  Elektronický podpis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4443" y="6193108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92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dpis 1"/>
          <p:cNvSpPr txBox="1">
            <a:spLocks/>
          </p:cNvSpPr>
          <p:nvPr/>
        </p:nvSpPr>
        <p:spPr>
          <a:xfrm>
            <a:off x="1559496" y="87532"/>
            <a:ext cx="669674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Důležité dokumenty 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39416" y="1721482"/>
            <a:ext cx="102971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Obecná pravidla pro žadatele a příjemce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(v aktuálním znění)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</a:t>
            </a:r>
            <a:r>
              <a:rPr lang="cs-CZ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Specifická pravidla pro žadatele a příjemce pro integrované projekty pro integrované projekty SCLLD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(v aktuálním znění)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3.1.6 (Infrastruktura pro předškolní vzdělávání)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3.2.6 (Infrastruktura základních škol) 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3.3.6 (Infrastruktura středních škol a vyšších odborných škol)</a:t>
            </a:r>
          </a:p>
          <a:p>
            <a:pPr lvl="0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kapitola 3.4.6 (Infrastruktura pro zájmové, neformální a celoživotní vzdělávání)</a:t>
            </a:r>
          </a:p>
          <a:p>
            <a:pPr lvl="0"/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Dostupné: </a:t>
            </a: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https://www.strukturalni-fondy.cz/cs/Microsites/IROP/Vyzvy/Vyzva-c-68-Zvysovani-kvality-a-dostupnosti-Infrastruktury-pro-vzdela</a:t>
            </a:r>
            <a:endParaRPr lang="cs-CZ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193108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77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aoblený obdélník 1"/>
          <p:cNvSpPr/>
          <p:nvPr/>
        </p:nvSpPr>
        <p:spPr>
          <a:xfrm>
            <a:off x="1477470" y="2447302"/>
            <a:ext cx="8994961" cy="194787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Prosíme o zasílání projektů ke konzultaci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752" y="6212866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1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332656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24358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4275" y="1732249"/>
            <a:ext cx="6069360" cy="1833067"/>
          </a:xfrm>
        </p:spPr>
        <p:txBody>
          <a:bodyPr numCol="1">
            <a:normAutofit fontScale="62500" lnSpcReduction="20000"/>
          </a:bodyPr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Julie Zendulková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Předsedkyně MAS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Tel.: 724 111 510</a:t>
            </a:r>
          </a:p>
          <a:p>
            <a:pPr algn="ctr"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E-mail: julie.zendulkova@moravska-cesta.cz</a:t>
            </a:r>
          </a:p>
          <a:p>
            <a:pPr algn="ctr"/>
            <a:endParaRPr lang="cs-CZ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5800" y="4221088"/>
            <a:ext cx="365434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92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7237" y="331901"/>
            <a:ext cx="6779096" cy="432803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r>
              <a:rPr lang="cs-CZ" sz="2800" b="1" dirty="0"/>
              <a:t>Vyhlášená výzva</a:t>
            </a: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284267"/>
              </p:ext>
            </p:extLst>
          </p:nvPr>
        </p:nvGraphicFramePr>
        <p:xfrm>
          <a:off x="1316342" y="2060849"/>
          <a:ext cx="9388170" cy="15832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367742">
                  <a:extLst>
                    <a:ext uri="{9D8B030D-6E8A-4147-A177-3AD203B41FA5}">
                      <a16:colId xmlns:a16="http://schemas.microsoft.com/office/drawing/2014/main" val="605201824"/>
                    </a:ext>
                  </a:extLst>
                </a:gridCol>
                <a:gridCol w="3020428">
                  <a:extLst>
                    <a:ext uri="{9D8B030D-6E8A-4147-A177-3AD203B41FA5}">
                      <a16:colId xmlns:a16="http://schemas.microsoft.com/office/drawing/2014/main" val="2111898486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Název výzvy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Finanční alokace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8802183"/>
                  </a:ext>
                </a:extLst>
              </a:tr>
              <a:tr h="11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 výzva IROP (2017) – </a:t>
                      </a: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Podpora školství v regionu </a:t>
                      </a: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 Moravská cesta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15 000 000 CZK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7157628"/>
                  </a:ext>
                </a:extLst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2664296" y="976553"/>
            <a:ext cx="6096000" cy="9680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Výzva jsou dostupné na webových stránkách MAS Moravská cesta: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b="1" u="sng" dirty="0">
                <a:solidFill>
                  <a:srgbClr val="0563C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http://www.moravska-cesta.cz/vyzvy-irop/</a:t>
            </a:r>
            <a:endParaRPr lang="cs-CZ" sz="1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752" y="6163875"/>
            <a:ext cx="6059390" cy="66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7237" y="331901"/>
            <a:ext cx="6779096" cy="1210146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aoblený obdélník 2"/>
          <p:cNvSpPr/>
          <p:nvPr/>
        </p:nvSpPr>
        <p:spPr>
          <a:xfrm>
            <a:off x="1343472" y="1340768"/>
            <a:ext cx="10081120" cy="4536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Podpora školství v regionu </a:t>
            </a:r>
            <a:r>
              <a:rPr lang="cs-CZ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 Moravská cesta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36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424" y="44624"/>
            <a:ext cx="7416825" cy="1224136"/>
          </a:xfrm>
        </p:spPr>
        <p:txBody>
          <a:bodyPr>
            <a:normAutofit fontScale="90000"/>
          </a:bodyPr>
          <a:lstStyle/>
          <a:p>
            <a:pPr algn="l"/>
            <a:br>
              <a:rPr lang="cs-CZ" sz="2800" b="1" dirty="0"/>
            </a:br>
            <a:r>
              <a:rPr lang="cs-CZ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sz="2800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591218"/>
              </p:ext>
            </p:extLst>
          </p:nvPr>
        </p:nvGraphicFramePr>
        <p:xfrm>
          <a:off x="479376" y="1268760"/>
          <a:ext cx="11017224" cy="352839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215393123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1552001314"/>
                    </a:ext>
                  </a:extLst>
                </a:gridCol>
              </a:tblGrid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Druh výzvy MAS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Kolová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93389313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vyhlášení výzvy MAS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1. 3. 2017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50939717"/>
                  </a:ext>
                </a:extLst>
              </a:tr>
              <a:tr h="585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zpřístupnění žádosti o podporu v monitorovacím systému MS2014+</a:t>
                      </a:r>
                      <a:endParaRPr lang="cs-CZ" sz="2400" b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3. 2017, 12:00 hodin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8792343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zahájení příjmu žádostí o podporu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 3. 2017, 12:00 hodin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14476261"/>
                  </a:ext>
                </a:extLst>
              </a:tr>
              <a:tr h="388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ukončení příjmu žádostí o podporu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28. 4. 2017, 12:00 hodin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59500128"/>
                  </a:ext>
                </a:extLst>
              </a:tr>
              <a:tr h="585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zahájení realizace projektu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1. 1. 2014 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70497847"/>
                  </a:ext>
                </a:extLst>
              </a:tr>
              <a:tr h="8024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Datum ukončení realizace</a:t>
                      </a:r>
                      <a:r>
                        <a:rPr lang="cs-CZ" sz="1600" b="1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projektu </a:t>
                      </a:r>
                      <a:endParaRPr lang="cs-CZ" sz="24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30. 6. 2023</a:t>
                      </a:r>
                      <a:r>
                        <a:rPr lang="cs-CZ" sz="16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(Realizace projektu nesmí být ukončena před podáním žádosti o podporu do této výzvy)</a:t>
                      </a:r>
                      <a:endParaRPr lang="cs-CZ" sz="2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822317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11424" y="16416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FINANČNÍ ALOKACE VÝZVY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596317"/>
              </p:ext>
            </p:extLst>
          </p:nvPr>
        </p:nvGraphicFramePr>
        <p:xfrm>
          <a:off x="911424" y="2204864"/>
          <a:ext cx="9865096" cy="288032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2092042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200959434"/>
                    </a:ext>
                  </a:extLst>
                </a:gridCol>
              </a:tblGrid>
              <a:tr h="450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Finanční alokace výzvy </a:t>
                      </a:r>
                      <a:endParaRPr lang="cs-CZ" sz="32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</a:t>
                      </a:r>
                      <a:r>
                        <a:rPr lang="cs-CZ" sz="2000" b="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000 000</a:t>
                      </a: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CZK</a:t>
                      </a:r>
                      <a:endParaRPr lang="cs-CZ" sz="32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0539549"/>
                  </a:ext>
                </a:extLst>
              </a:tr>
              <a:tr h="494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Forma financování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 post financování 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9572600"/>
                  </a:ext>
                </a:extLst>
              </a:tr>
              <a:tr h="98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Minimální výše celkových způsobilých výdajů projektu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500 000 CZK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83548100"/>
                  </a:ext>
                </a:extLst>
              </a:tr>
              <a:tr h="94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Maximální výše celkových způsobilých výdajů projektu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5 000 000 CZK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19790742"/>
                  </a:ext>
                </a:extLst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11424" y="16416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STRUKTURA FINANCOVÁNÍ: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3163"/>
              </p:ext>
            </p:extLst>
          </p:nvPr>
        </p:nvGraphicFramePr>
        <p:xfrm>
          <a:off x="911424" y="2204864"/>
          <a:ext cx="9865096" cy="144016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2092042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200959434"/>
                    </a:ext>
                  </a:extLst>
                </a:gridCol>
              </a:tblGrid>
              <a:tr h="450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Evropský</a:t>
                      </a:r>
                      <a:r>
                        <a:rPr lang="cs-CZ" sz="2000" b="1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fond pro regionální rozvoj</a:t>
                      </a:r>
                      <a:endParaRPr lang="cs-CZ" sz="32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95 % z celkových ZV</a:t>
                      </a:r>
                      <a:endParaRPr lang="cs-CZ" sz="3200" b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90539549"/>
                  </a:ext>
                </a:extLst>
              </a:tr>
              <a:tr h="494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rozpočet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0 % z celkových ZV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9572600"/>
                  </a:ext>
                </a:extLst>
              </a:tr>
              <a:tr h="494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Příjemce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2190750" algn="l"/>
                        </a:tabLst>
                      </a:pPr>
                      <a:r>
                        <a:rPr lang="cs-CZ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5 % z celkových ZV</a:t>
                      </a:r>
                      <a:endParaRPr lang="cs-CZ" sz="3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83548100"/>
                  </a:ext>
                </a:extLst>
              </a:tr>
            </a:tbl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4331" y="6199575"/>
            <a:ext cx="6059949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10" name="Zaoblený obdélník 9"/>
          <p:cNvSpPr/>
          <p:nvPr/>
        </p:nvSpPr>
        <p:spPr>
          <a:xfrm>
            <a:off x="479376" y="1052119"/>
            <a:ext cx="11089232" cy="4753146"/>
          </a:xfrm>
          <a:prstGeom prst="roundRect">
            <a:avLst/>
          </a:prstGeom>
          <a:gradFill rotWithShape="1">
            <a:gsLst>
              <a:gs pos="0">
                <a:srgbClr val="5B9BD5">
                  <a:lumMod val="110000"/>
                  <a:satMod val="105000"/>
                  <a:tint val="67000"/>
                </a:srgbClr>
              </a:gs>
              <a:gs pos="50000">
                <a:srgbClr val="5B9BD5">
                  <a:lumMod val="105000"/>
                  <a:satMod val="103000"/>
                  <a:tint val="73000"/>
                </a:srgbClr>
              </a:gs>
              <a:gs pos="100000">
                <a:srgbClr val="5B9BD5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TYPY PODPOROVANÝCH PROJEKTŮ: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předškolního vzdělávání 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marL="453390" lvl="0" indent="-226695" algn="just">
              <a:spcAft>
                <a:spcPts val="600"/>
              </a:spcAft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   Stavby, stavební úpravy a pořízení vybavení za účelem zajištění dostatečné kapacity kvalitních a</a:t>
            </a:r>
            <a:r>
              <a:rPr kumimoji="0" lang="cs-CZ" sz="1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cenově dostupných zařízení péče o děti do tří let, dětských skupin a mateřských škol v území, kde je prokazatelný nedostatek těchto kapacit. </a:t>
            </a:r>
          </a:p>
          <a:p>
            <a:pPr marL="453390" marR="0" lvl="0" indent="-22669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základních škol, Infrastruktura středních škol a vyšších odborných škol 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marL="4572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   Stavby, stavební úpravy a pořízení vybavení odborných učeben za účelem zvýšení kvality vzdělávání ve vazbě na budoucí uplatnění na trhu práce v klíčových kompetencích (komunikace v cizích jazycích, práce s digitálními technologiemi, přírodní vědy, technické a řemeslné obory). </a:t>
            </a:r>
          </a:p>
          <a:p>
            <a:pPr marL="453390" marR="0" lvl="0" indent="-22669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   Rekonstrukce a stavební úpravy stávající infrastruktury ve vazbě na budování bezbariérovosti škol.</a:t>
            </a:r>
          </a:p>
          <a:p>
            <a:pPr marL="453390" marR="0" lvl="0" indent="-22669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Infrastruktura pro zájmové, neformální a celoživotní vzdělávání 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marL="453390" lvl="0" indent="-226695" algn="just">
              <a:spcAft>
                <a:spcPts val="600"/>
              </a:spcAft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</a:rPr>
              <a:t>    Stavební úpravy a pořízení vybavení odborných učeben za účelem zvýšení kvality vzdělávání ve vazbě budoucí uplatnění na trhu práce v klíčových kompetencích (komunikace v cizích jazycích, práce s digitálními technologiemi, přírodní vědy, technické a řemeslné obory).</a:t>
            </a:r>
            <a:r>
              <a:rPr lang="cs-CZ" sz="1400" kern="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Rekonstrukce a stavební úpravy stávající infrastruktury ve vazbě na budování bezbariérovosti škol.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marR="0" lvl="0" indent="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cs-CZ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3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79376" y="1052118"/>
            <a:ext cx="10945216" cy="51861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1400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CÍLOVÉ SKUPINY: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Společné pro všechny aktivity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osoby sociálně vyloučené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osoby ohrožené sociálním vyloučením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osoby se speciálními vzdělávacími potřebami</a:t>
            </a: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pedagogičtí pracovníci</a:t>
            </a:r>
          </a:p>
          <a:p>
            <a:pPr marL="457200" indent="-22860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pracovníci a dobrovolní pracovníci organizací působících v oblasti vzdělávání nebo asistenčních služeb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pro předškolní vzdělávání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děti do 3 let</a:t>
            </a:r>
          </a:p>
          <a:p>
            <a:pPr marL="457200" indent="-22860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děti v předškolním vzdělávání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Aktivity Infrastruktura základních škol, Infrastruktura středních škol a vyšších odborných škol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žáci (studenti)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pro zájmové, neformální a celoživotní vzdělávání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žáci (studenti)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děti v předškolním vzdělávání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pracovníci a dobrovolní pracovníci organizací působících v oblasti neformálního a zájmového vzdělávání dětí a mládeže</a:t>
            </a:r>
          </a:p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dospělí v dalším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44984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0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667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 txBox="1">
            <a:spLocks/>
          </p:cNvSpPr>
          <p:nvPr/>
        </p:nvSpPr>
        <p:spPr>
          <a:xfrm>
            <a:off x="1199456" y="44624"/>
            <a:ext cx="7056785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br>
              <a:rPr lang="cs-CZ" sz="2800" b="1" dirty="0">
                <a:latin typeface="+mj-lt"/>
                <a:ea typeface="+mj-ea"/>
                <a:cs typeface="+mj-cs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Výzva IROP (2017)  Podpora školství v regionu MAS Moravská cesta</a:t>
            </a:r>
            <a:br>
              <a:rPr lang="cs-CZ" sz="2800" dirty="0">
                <a:latin typeface="+mj-lt"/>
                <a:ea typeface="+mj-ea"/>
                <a:cs typeface="+mj-cs"/>
              </a:rPr>
            </a:br>
            <a:endParaRPr lang="cs-CZ" sz="28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4443" y="6220404"/>
            <a:ext cx="6059949" cy="658425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551384" y="1000124"/>
            <a:ext cx="11017224" cy="52024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endParaRPr lang="cs-CZ" sz="1400" b="1" kern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endParaRPr lang="cs-CZ" sz="14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cs-CZ" sz="1400" b="1" kern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OPRÁVNĚNÍ ŽADATELÉ: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Společné pro všechny aktivity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spcAft>
                <a:spcPts val="0"/>
              </a:spcAft>
            </a:pPr>
            <a:r>
              <a:rPr lang="cs-CZ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obce</a:t>
            </a:r>
          </a:p>
          <a:p>
            <a:pPr marL="457200" indent="-228600" algn="just">
              <a:spcAft>
                <a:spcPts val="0"/>
              </a:spcAft>
            </a:pPr>
            <a:r>
              <a:rPr lang="cs-CZ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organizace zřizované nebo zakládané obcemi</a:t>
            </a:r>
          </a:p>
          <a:p>
            <a:pPr marL="457200" indent="-228600" algn="just">
              <a:spcAft>
                <a:spcPts val="0"/>
              </a:spcAft>
            </a:pPr>
            <a:r>
              <a:rPr lang="cs-CZ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nestátní neziskové organizace</a:t>
            </a:r>
          </a:p>
          <a:p>
            <a:pPr marL="457200" indent="-228600" algn="just">
              <a:spcAft>
                <a:spcPts val="0"/>
              </a:spcAft>
            </a:pPr>
            <a:r>
              <a:rPr lang="cs-CZ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církve</a:t>
            </a:r>
          </a:p>
          <a:p>
            <a:pPr marL="457200" indent="-228600" algn="just">
              <a:spcAft>
                <a:spcPts val="0"/>
              </a:spcAft>
            </a:pPr>
            <a:r>
              <a:rPr lang="cs-CZ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církevní organizace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pro předškolní vzdělávání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zařízení péče o děti do 3 let</a:t>
            </a:r>
          </a:p>
          <a:p>
            <a:pPr marL="457200" indent="-228600"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školy a školská zařízení v oblasti předškolního vzdělávání</a:t>
            </a:r>
          </a:p>
          <a:p>
            <a:pPr marL="457200" indent="-22860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další subjekty podílející se na realizaci vzdělávacích aktivit v oblasti předškolního vzdělávání a péče o děti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základních škol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školy a školská zařízení v oblasti základního vzdělávání</a:t>
            </a:r>
          </a:p>
          <a:p>
            <a:pPr marL="457200" indent="-22860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další subjekty podílející se na realizaci vzdělávacích aktivit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středních škol a vyšších odborných škol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školy a školská zařízení v oblasti středního vzdělávání a vyšší odborné školy</a:t>
            </a:r>
          </a:p>
          <a:p>
            <a:pPr marL="457200" indent="-228600" algn="just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další subjekty podílející se na realizaci vzdělávacích aktivit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14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Aktivita Infrastruktura pro zájmové, neformální a celoživotní vzdělávání</a:t>
            </a:r>
            <a:endParaRPr lang="cs-CZ" sz="14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228600" algn="just">
              <a:lnSpc>
                <a:spcPct val="107000"/>
              </a:lnSpc>
              <a:spcAft>
                <a:spcPts val="3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školy a školská zařízení v oblasti předškolního, základního a středního vzdělávání a vyšší odborné školy</a:t>
            </a:r>
          </a:p>
          <a:p>
            <a:pPr marL="457200" indent="-22860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další subjekty podílející se na realizaci vzdělávacích aktivit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453390">
              <a:lnSpc>
                <a:spcPct val="107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26113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807</Words>
  <Application>Microsoft Office PowerPoint</Application>
  <PresentationFormat>Širokoúhlá obrazovka</PresentationFormat>
  <Paragraphs>202</Paragraphs>
  <Slides>17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Motiv sady Office</vt:lpstr>
      <vt:lpstr>   Seminář pro žadatele k Výzvě IROP (2017) – Podpora školství v regionu MAS Moravská cesta  </vt:lpstr>
      <vt:lpstr> Vyhlášená výzva </vt:lpstr>
      <vt:lpstr>  </vt:lpstr>
      <vt:lpstr> Výzva IROP (2017)  Podpora školství v regionu MAS Moravská cesta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možnosti na území  MAS Moravská cesta</dc:title>
  <dc:creator>Aneta</dc:creator>
  <cp:lastModifiedBy>Aneta Müllerová</cp:lastModifiedBy>
  <cp:revision>79</cp:revision>
  <dcterms:created xsi:type="dcterms:W3CDTF">2015-10-07T08:37:56Z</dcterms:created>
  <dcterms:modified xsi:type="dcterms:W3CDTF">2017-05-31T12:05:51Z</dcterms:modified>
</cp:coreProperties>
</file>